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8"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Akwesasne Cultural Center</a:t>
            </a:r>
          </a:p>
          <a:p>
            <a:pPr>
              <a:defRPr/>
            </a:pPr>
            <a:r>
              <a:rPr lang="en-US"/>
              <a:t>2022-2023 </a:t>
            </a:r>
            <a:r>
              <a:rPr lang="en-US" sz="1800" b="1" i="0" u="none" strike="noStrike" kern="1200" baseline="0">
                <a:solidFill>
                  <a:sysClr val="windowText" lastClr="000000">
                    <a:lumMod val="75000"/>
                    <a:lumOff val="25000"/>
                  </a:sysClr>
                </a:solidFill>
              </a:rPr>
              <a:t>State Aid</a:t>
            </a:r>
            <a:r>
              <a:rPr lang="en-US" baseline="0"/>
              <a:t> Budget</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v>Staff Salaries</c:v>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59DF-4DA4-94A5-047169322F91}"/>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59DF-4DA4-94A5-047169322F91}"/>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59DF-4DA4-94A5-047169322F91}"/>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59DF-4DA4-94A5-047169322F91}"/>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59DF-4DA4-94A5-047169322F91}"/>
              </c:ext>
            </c:extLst>
          </c:dPt>
          <c:dLbls>
            <c:dLbl>
              <c:idx val="0"/>
              <c:layout>
                <c:manualLayout>
                  <c:x val="-1.6870078740157479E-3"/>
                  <c:y val="-0.31126130067074959"/>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9DF-4DA4-94A5-047169322F91}"/>
                </c:ext>
              </c:extLst>
            </c:dLbl>
            <c:dLbl>
              <c:idx val="1"/>
              <c:layout>
                <c:manualLayout>
                  <c:x val="1.8614610673665766E-2"/>
                  <c:y val="3.296223388743065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9DF-4DA4-94A5-047169322F91}"/>
                </c:ext>
              </c:extLst>
            </c:dLbl>
            <c:dLbl>
              <c:idx val="2"/>
              <c:layout>
                <c:manualLayout>
                  <c:x val="1.5419510061242319E-2"/>
                  <c:y val="2.865777194517352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9DF-4DA4-94A5-047169322F91}"/>
                </c:ext>
              </c:extLst>
            </c:dLbl>
            <c:dLbl>
              <c:idx val="3"/>
              <c:layout>
                <c:manualLayout>
                  <c:x val="1.0010936132983352E-2"/>
                  <c:y val="2.8430300379119278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59DF-4DA4-94A5-047169322F91}"/>
                </c:ext>
              </c:extLst>
            </c:dLbl>
            <c:dLbl>
              <c:idx val="4"/>
              <c:layout>
                <c:manualLayout>
                  <c:x val="-7.851924759405075E-3"/>
                  <c:y val="4.0963837853601588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59DF-4DA4-94A5-047169322F91}"/>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Lit>
              <c:ptCount val="5"/>
              <c:pt idx="0">
                <c:v>Staff Salaries</c:v>
              </c:pt>
              <c:pt idx="1">
                <c:v> Purchased Services</c:v>
              </c:pt>
              <c:pt idx="2">
                <c:v> Supplies and Materials</c:v>
              </c:pt>
              <c:pt idx="3">
                <c:v> Travel Expenditures</c:v>
              </c:pt>
              <c:pt idx="4">
                <c:v> Employee Benefits</c:v>
              </c:pt>
            </c:strLit>
          </c:cat>
          <c:val>
            <c:numRef>
              <c:f>Sheet1!$H$1:$H$5</c:f>
              <c:numCache>
                <c:formatCode>General</c:formatCode>
                <c:ptCount val="5"/>
                <c:pt idx="0">
                  <c:v>205598</c:v>
                </c:pt>
                <c:pt idx="1">
                  <c:v>39334</c:v>
                </c:pt>
                <c:pt idx="2">
                  <c:v>20760</c:v>
                </c:pt>
                <c:pt idx="3">
                  <c:v>2837</c:v>
                </c:pt>
                <c:pt idx="4">
                  <c:v>52999</c:v>
                </c:pt>
              </c:numCache>
            </c:numRef>
          </c:val>
          <c:extLst>
            <c:ext xmlns:c16="http://schemas.microsoft.com/office/drawing/2014/chart" uri="{C3380CC4-5D6E-409C-BE32-E72D297353CC}">
              <c16:uniqueId val="{0000000A-59DF-4DA4-94A5-047169322F91}"/>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rtl="0">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FD657-B6E7-51E7-BE25-3968513D8C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06A2D8-F8C0-F78E-F8AB-232F4C3E66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FDA3B5-D81F-1507-3B23-E92032171C7B}"/>
              </a:ext>
            </a:extLst>
          </p:cNvPr>
          <p:cNvSpPr>
            <a:spLocks noGrp="1"/>
          </p:cNvSpPr>
          <p:nvPr>
            <p:ph type="dt" sz="half" idx="10"/>
          </p:nvPr>
        </p:nvSpPr>
        <p:spPr/>
        <p:txBody>
          <a:bodyPr/>
          <a:lstStyle/>
          <a:p>
            <a:fld id="{E8AF8544-2004-415C-82C2-9DDB611A40C2}" type="datetimeFigureOut">
              <a:rPr lang="en-US" smtClean="0"/>
              <a:t>3/6/2024</a:t>
            </a:fld>
            <a:endParaRPr lang="en-US"/>
          </a:p>
        </p:txBody>
      </p:sp>
      <p:sp>
        <p:nvSpPr>
          <p:cNvPr id="5" name="Footer Placeholder 4">
            <a:extLst>
              <a:ext uri="{FF2B5EF4-FFF2-40B4-BE49-F238E27FC236}">
                <a16:creationId xmlns:a16="http://schemas.microsoft.com/office/drawing/2014/main" id="{6F19602A-0159-470F-C939-C34E9D836C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A8F71-1C03-8F19-2320-A56A602A2CA8}"/>
              </a:ext>
            </a:extLst>
          </p:cNvPr>
          <p:cNvSpPr>
            <a:spLocks noGrp="1"/>
          </p:cNvSpPr>
          <p:nvPr>
            <p:ph type="sldNum" sz="quarter" idx="12"/>
          </p:nvPr>
        </p:nvSpPr>
        <p:spPr/>
        <p:txBody>
          <a:bodyPr/>
          <a:lstStyle/>
          <a:p>
            <a:fld id="{E436DF08-7E53-463E-8CF3-BEF8E40D76CA}" type="slidenum">
              <a:rPr lang="en-US" smtClean="0"/>
              <a:t>‹#›</a:t>
            </a:fld>
            <a:endParaRPr lang="en-US"/>
          </a:p>
        </p:txBody>
      </p:sp>
    </p:spTree>
    <p:extLst>
      <p:ext uri="{BB962C8B-B14F-4D97-AF65-F5344CB8AC3E}">
        <p14:creationId xmlns:p14="http://schemas.microsoft.com/office/powerpoint/2010/main" val="81921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0E904-FB71-E8A6-9579-D89050B0C6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845847-4819-406E-571B-AAD8DAABBF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FF7F3C-3902-3EED-A3ED-952D1037CE12}"/>
              </a:ext>
            </a:extLst>
          </p:cNvPr>
          <p:cNvSpPr>
            <a:spLocks noGrp="1"/>
          </p:cNvSpPr>
          <p:nvPr>
            <p:ph type="dt" sz="half" idx="10"/>
          </p:nvPr>
        </p:nvSpPr>
        <p:spPr/>
        <p:txBody>
          <a:bodyPr/>
          <a:lstStyle/>
          <a:p>
            <a:fld id="{E8AF8544-2004-415C-82C2-9DDB611A40C2}" type="datetimeFigureOut">
              <a:rPr lang="en-US" smtClean="0"/>
              <a:t>3/6/2024</a:t>
            </a:fld>
            <a:endParaRPr lang="en-US"/>
          </a:p>
        </p:txBody>
      </p:sp>
      <p:sp>
        <p:nvSpPr>
          <p:cNvPr id="5" name="Footer Placeholder 4">
            <a:extLst>
              <a:ext uri="{FF2B5EF4-FFF2-40B4-BE49-F238E27FC236}">
                <a16:creationId xmlns:a16="http://schemas.microsoft.com/office/drawing/2014/main" id="{B5D94B41-EEAA-1670-FC18-0AA8E56CA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83D02-0118-03D8-9889-FD607FABA670}"/>
              </a:ext>
            </a:extLst>
          </p:cNvPr>
          <p:cNvSpPr>
            <a:spLocks noGrp="1"/>
          </p:cNvSpPr>
          <p:nvPr>
            <p:ph type="sldNum" sz="quarter" idx="12"/>
          </p:nvPr>
        </p:nvSpPr>
        <p:spPr/>
        <p:txBody>
          <a:bodyPr/>
          <a:lstStyle/>
          <a:p>
            <a:fld id="{E436DF08-7E53-463E-8CF3-BEF8E40D76CA}" type="slidenum">
              <a:rPr lang="en-US" smtClean="0"/>
              <a:t>‹#›</a:t>
            </a:fld>
            <a:endParaRPr lang="en-US"/>
          </a:p>
        </p:txBody>
      </p:sp>
    </p:spTree>
    <p:extLst>
      <p:ext uri="{BB962C8B-B14F-4D97-AF65-F5344CB8AC3E}">
        <p14:creationId xmlns:p14="http://schemas.microsoft.com/office/powerpoint/2010/main" val="948735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50D271-2C71-9E83-03DF-A355569071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58F51D-82F1-E5AD-3359-4F81D82CBE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6E57A9-F163-A3F5-441D-6ACE81BDEDC6}"/>
              </a:ext>
            </a:extLst>
          </p:cNvPr>
          <p:cNvSpPr>
            <a:spLocks noGrp="1"/>
          </p:cNvSpPr>
          <p:nvPr>
            <p:ph type="dt" sz="half" idx="10"/>
          </p:nvPr>
        </p:nvSpPr>
        <p:spPr/>
        <p:txBody>
          <a:bodyPr/>
          <a:lstStyle/>
          <a:p>
            <a:fld id="{E8AF8544-2004-415C-82C2-9DDB611A40C2}" type="datetimeFigureOut">
              <a:rPr lang="en-US" smtClean="0"/>
              <a:t>3/6/2024</a:t>
            </a:fld>
            <a:endParaRPr lang="en-US"/>
          </a:p>
        </p:txBody>
      </p:sp>
      <p:sp>
        <p:nvSpPr>
          <p:cNvPr id="5" name="Footer Placeholder 4">
            <a:extLst>
              <a:ext uri="{FF2B5EF4-FFF2-40B4-BE49-F238E27FC236}">
                <a16:creationId xmlns:a16="http://schemas.microsoft.com/office/drawing/2014/main" id="{956120F3-820A-46B2-8D4A-96C24587FB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AC1673-A6E0-019E-C6F5-0DBA68AB8FCA}"/>
              </a:ext>
            </a:extLst>
          </p:cNvPr>
          <p:cNvSpPr>
            <a:spLocks noGrp="1"/>
          </p:cNvSpPr>
          <p:nvPr>
            <p:ph type="sldNum" sz="quarter" idx="12"/>
          </p:nvPr>
        </p:nvSpPr>
        <p:spPr/>
        <p:txBody>
          <a:bodyPr/>
          <a:lstStyle/>
          <a:p>
            <a:fld id="{E436DF08-7E53-463E-8CF3-BEF8E40D76CA}" type="slidenum">
              <a:rPr lang="en-US" smtClean="0"/>
              <a:t>‹#›</a:t>
            </a:fld>
            <a:endParaRPr lang="en-US"/>
          </a:p>
        </p:txBody>
      </p:sp>
    </p:spTree>
    <p:extLst>
      <p:ext uri="{BB962C8B-B14F-4D97-AF65-F5344CB8AC3E}">
        <p14:creationId xmlns:p14="http://schemas.microsoft.com/office/powerpoint/2010/main" val="3210921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577C1-88AD-1DB3-912C-6D6BE8FFCB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E38091-65AB-840E-6D57-6393D5047D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A43C60-9387-3C72-C3CE-11E920EEF0C2}"/>
              </a:ext>
            </a:extLst>
          </p:cNvPr>
          <p:cNvSpPr>
            <a:spLocks noGrp="1"/>
          </p:cNvSpPr>
          <p:nvPr>
            <p:ph type="dt" sz="half" idx="10"/>
          </p:nvPr>
        </p:nvSpPr>
        <p:spPr/>
        <p:txBody>
          <a:bodyPr/>
          <a:lstStyle/>
          <a:p>
            <a:fld id="{E8AF8544-2004-415C-82C2-9DDB611A40C2}" type="datetimeFigureOut">
              <a:rPr lang="en-US" smtClean="0"/>
              <a:t>3/6/2024</a:t>
            </a:fld>
            <a:endParaRPr lang="en-US"/>
          </a:p>
        </p:txBody>
      </p:sp>
      <p:sp>
        <p:nvSpPr>
          <p:cNvPr id="5" name="Footer Placeholder 4">
            <a:extLst>
              <a:ext uri="{FF2B5EF4-FFF2-40B4-BE49-F238E27FC236}">
                <a16:creationId xmlns:a16="http://schemas.microsoft.com/office/drawing/2014/main" id="{C723E1CC-5C42-E7C0-993B-80B0639479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59F1AD-9712-8EE2-18F5-2864E987094B}"/>
              </a:ext>
            </a:extLst>
          </p:cNvPr>
          <p:cNvSpPr>
            <a:spLocks noGrp="1"/>
          </p:cNvSpPr>
          <p:nvPr>
            <p:ph type="sldNum" sz="quarter" idx="12"/>
          </p:nvPr>
        </p:nvSpPr>
        <p:spPr/>
        <p:txBody>
          <a:bodyPr/>
          <a:lstStyle/>
          <a:p>
            <a:fld id="{E436DF08-7E53-463E-8CF3-BEF8E40D76CA}" type="slidenum">
              <a:rPr lang="en-US" smtClean="0"/>
              <a:t>‹#›</a:t>
            </a:fld>
            <a:endParaRPr lang="en-US"/>
          </a:p>
        </p:txBody>
      </p:sp>
    </p:spTree>
    <p:extLst>
      <p:ext uri="{BB962C8B-B14F-4D97-AF65-F5344CB8AC3E}">
        <p14:creationId xmlns:p14="http://schemas.microsoft.com/office/powerpoint/2010/main" val="976335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33A1-FC9B-1CE7-42E6-ABFEE0018F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8D545C-35B7-C583-B0D7-F38ED7026C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9A9993-1A3C-5FBA-F7E1-AB1FB9331ADF}"/>
              </a:ext>
            </a:extLst>
          </p:cNvPr>
          <p:cNvSpPr>
            <a:spLocks noGrp="1"/>
          </p:cNvSpPr>
          <p:nvPr>
            <p:ph type="dt" sz="half" idx="10"/>
          </p:nvPr>
        </p:nvSpPr>
        <p:spPr/>
        <p:txBody>
          <a:bodyPr/>
          <a:lstStyle/>
          <a:p>
            <a:fld id="{E8AF8544-2004-415C-82C2-9DDB611A40C2}" type="datetimeFigureOut">
              <a:rPr lang="en-US" smtClean="0"/>
              <a:t>3/6/2024</a:t>
            </a:fld>
            <a:endParaRPr lang="en-US"/>
          </a:p>
        </p:txBody>
      </p:sp>
      <p:sp>
        <p:nvSpPr>
          <p:cNvPr id="5" name="Footer Placeholder 4">
            <a:extLst>
              <a:ext uri="{FF2B5EF4-FFF2-40B4-BE49-F238E27FC236}">
                <a16:creationId xmlns:a16="http://schemas.microsoft.com/office/drawing/2014/main" id="{B73ED6A0-9DE2-704D-1B4E-F08250EE70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BD0ABC-5BCC-6575-820C-4AED67A7A0FF}"/>
              </a:ext>
            </a:extLst>
          </p:cNvPr>
          <p:cNvSpPr>
            <a:spLocks noGrp="1"/>
          </p:cNvSpPr>
          <p:nvPr>
            <p:ph type="sldNum" sz="quarter" idx="12"/>
          </p:nvPr>
        </p:nvSpPr>
        <p:spPr/>
        <p:txBody>
          <a:bodyPr/>
          <a:lstStyle/>
          <a:p>
            <a:fld id="{E436DF08-7E53-463E-8CF3-BEF8E40D76CA}" type="slidenum">
              <a:rPr lang="en-US" smtClean="0"/>
              <a:t>‹#›</a:t>
            </a:fld>
            <a:endParaRPr lang="en-US"/>
          </a:p>
        </p:txBody>
      </p:sp>
    </p:spTree>
    <p:extLst>
      <p:ext uri="{BB962C8B-B14F-4D97-AF65-F5344CB8AC3E}">
        <p14:creationId xmlns:p14="http://schemas.microsoft.com/office/powerpoint/2010/main" val="4120836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4A82C-54D5-DA0B-F22B-D278436C48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4DC8CE-35CD-6B0E-E6A2-DDEB010256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4C0F0E-CB30-215F-6D68-9C19A349D3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FC108-9695-3E61-E618-9E93A6D827AE}"/>
              </a:ext>
            </a:extLst>
          </p:cNvPr>
          <p:cNvSpPr>
            <a:spLocks noGrp="1"/>
          </p:cNvSpPr>
          <p:nvPr>
            <p:ph type="dt" sz="half" idx="10"/>
          </p:nvPr>
        </p:nvSpPr>
        <p:spPr/>
        <p:txBody>
          <a:bodyPr/>
          <a:lstStyle/>
          <a:p>
            <a:fld id="{E8AF8544-2004-415C-82C2-9DDB611A40C2}" type="datetimeFigureOut">
              <a:rPr lang="en-US" smtClean="0"/>
              <a:t>3/6/2024</a:t>
            </a:fld>
            <a:endParaRPr lang="en-US"/>
          </a:p>
        </p:txBody>
      </p:sp>
      <p:sp>
        <p:nvSpPr>
          <p:cNvPr id="6" name="Footer Placeholder 5">
            <a:extLst>
              <a:ext uri="{FF2B5EF4-FFF2-40B4-BE49-F238E27FC236}">
                <a16:creationId xmlns:a16="http://schemas.microsoft.com/office/drawing/2014/main" id="{CBA69C8C-8E02-65DB-BD34-BAF4754E07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1D299F-64E4-23C8-BEEE-4EC6937F2B40}"/>
              </a:ext>
            </a:extLst>
          </p:cNvPr>
          <p:cNvSpPr>
            <a:spLocks noGrp="1"/>
          </p:cNvSpPr>
          <p:nvPr>
            <p:ph type="sldNum" sz="quarter" idx="12"/>
          </p:nvPr>
        </p:nvSpPr>
        <p:spPr/>
        <p:txBody>
          <a:bodyPr/>
          <a:lstStyle/>
          <a:p>
            <a:fld id="{E436DF08-7E53-463E-8CF3-BEF8E40D76CA}" type="slidenum">
              <a:rPr lang="en-US" smtClean="0"/>
              <a:t>‹#›</a:t>
            </a:fld>
            <a:endParaRPr lang="en-US"/>
          </a:p>
        </p:txBody>
      </p:sp>
    </p:spTree>
    <p:extLst>
      <p:ext uri="{BB962C8B-B14F-4D97-AF65-F5344CB8AC3E}">
        <p14:creationId xmlns:p14="http://schemas.microsoft.com/office/powerpoint/2010/main" val="339020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14587-E513-180E-487A-1432A2E91D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FCF51A-381A-C830-4A80-5CD420122D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08B02E-9C26-0E5B-FB8B-8E55B43C64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41A7E7-80F8-F475-D6EB-DAF1EF721C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2AB646-4476-ACD4-F86B-A9D40BD99F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FB7C78-D2BB-623C-0127-BD2F8672D6A4}"/>
              </a:ext>
            </a:extLst>
          </p:cNvPr>
          <p:cNvSpPr>
            <a:spLocks noGrp="1"/>
          </p:cNvSpPr>
          <p:nvPr>
            <p:ph type="dt" sz="half" idx="10"/>
          </p:nvPr>
        </p:nvSpPr>
        <p:spPr/>
        <p:txBody>
          <a:bodyPr/>
          <a:lstStyle/>
          <a:p>
            <a:fld id="{E8AF8544-2004-415C-82C2-9DDB611A40C2}" type="datetimeFigureOut">
              <a:rPr lang="en-US" smtClean="0"/>
              <a:t>3/6/2024</a:t>
            </a:fld>
            <a:endParaRPr lang="en-US"/>
          </a:p>
        </p:txBody>
      </p:sp>
      <p:sp>
        <p:nvSpPr>
          <p:cNvPr id="8" name="Footer Placeholder 7">
            <a:extLst>
              <a:ext uri="{FF2B5EF4-FFF2-40B4-BE49-F238E27FC236}">
                <a16:creationId xmlns:a16="http://schemas.microsoft.com/office/drawing/2014/main" id="{296A668B-F174-030C-071F-C21C598754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566162-4E5B-073B-DFC7-2FC119B56629}"/>
              </a:ext>
            </a:extLst>
          </p:cNvPr>
          <p:cNvSpPr>
            <a:spLocks noGrp="1"/>
          </p:cNvSpPr>
          <p:nvPr>
            <p:ph type="sldNum" sz="quarter" idx="12"/>
          </p:nvPr>
        </p:nvSpPr>
        <p:spPr/>
        <p:txBody>
          <a:bodyPr/>
          <a:lstStyle/>
          <a:p>
            <a:fld id="{E436DF08-7E53-463E-8CF3-BEF8E40D76CA}" type="slidenum">
              <a:rPr lang="en-US" smtClean="0"/>
              <a:t>‹#›</a:t>
            </a:fld>
            <a:endParaRPr lang="en-US"/>
          </a:p>
        </p:txBody>
      </p:sp>
    </p:spTree>
    <p:extLst>
      <p:ext uri="{BB962C8B-B14F-4D97-AF65-F5344CB8AC3E}">
        <p14:creationId xmlns:p14="http://schemas.microsoft.com/office/powerpoint/2010/main" val="1175274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AF345-B537-93E4-5037-F7F133F072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4106EC-1403-7FAE-9099-FA5BCB1F0467}"/>
              </a:ext>
            </a:extLst>
          </p:cNvPr>
          <p:cNvSpPr>
            <a:spLocks noGrp="1"/>
          </p:cNvSpPr>
          <p:nvPr>
            <p:ph type="dt" sz="half" idx="10"/>
          </p:nvPr>
        </p:nvSpPr>
        <p:spPr/>
        <p:txBody>
          <a:bodyPr/>
          <a:lstStyle/>
          <a:p>
            <a:fld id="{E8AF8544-2004-415C-82C2-9DDB611A40C2}" type="datetimeFigureOut">
              <a:rPr lang="en-US" smtClean="0"/>
              <a:t>3/6/2024</a:t>
            </a:fld>
            <a:endParaRPr lang="en-US"/>
          </a:p>
        </p:txBody>
      </p:sp>
      <p:sp>
        <p:nvSpPr>
          <p:cNvPr id="4" name="Footer Placeholder 3">
            <a:extLst>
              <a:ext uri="{FF2B5EF4-FFF2-40B4-BE49-F238E27FC236}">
                <a16:creationId xmlns:a16="http://schemas.microsoft.com/office/drawing/2014/main" id="{A6FDF809-8330-EA3C-68ED-D8A511743C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847574-E501-CDA6-6C3D-CEA916DED738}"/>
              </a:ext>
            </a:extLst>
          </p:cNvPr>
          <p:cNvSpPr>
            <a:spLocks noGrp="1"/>
          </p:cNvSpPr>
          <p:nvPr>
            <p:ph type="sldNum" sz="quarter" idx="12"/>
          </p:nvPr>
        </p:nvSpPr>
        <p:spPr/>
        <p:txBody>
          <a:bodyPr/>
          <a:lstStyle/>
          <a:p>
            <a:fld id="{E436DF08-7E53-463E-8CF3-BEF8E40D76CA}" type="slidenum">
              <a:rPr lang="en-US" smtClean="0"/>
              <a:t>‹#›</a:t>
            </a:fld>
            <a:endParaRPr lang="en-US"/>
          </a:p>
        </p:txBody>
      </p:sp>
    </p:spTree>
    <p:extLst>
      <p:ext uri="{BB962C8B-B14F-4D97-AF65-F5344CB8AC3E}">
        <p14:creationId xmlns:p14="http://schemas.microsoft.com/office/powerpoint/2010/main" val="1223157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617FE0-11F0-37EA-9F12-C6323FFC70AE}"/>
              </a:ext>
            </a:extLst>
          </p:cNvPr>
          <p:cNvSpPr>
            <a:spLocks noGrp="1"/>
          </p:cNvSpPr>
          <p:nvPr>
            <p:ph type="dt" sz="half" idx="10"/>
          </p:nvPr>
        </p:nvSpPr>
        <p:spPr/>
        <p:txBody>
          <a:bodyPr/>
          <a:lstStyle/>
          <a:p>
            <a:fld id="{E8AF8544-2004-415C-82C2-9DDB611A40C2}" type="datetimeFigureOut">
              <a:rPr lang="en-US" smtClean="0"/>
              <a:t>3/6/2024</a:t>
            </a:fld>
            <a:endParaRPr lang="en-US"/>
          </a:p>
        </p:txBody>
      </p:sp>
      <p:sp>
        <p:nvSpPr>
          <p:cNvPr id="3" name="Footer Placeholder 2">
            <a:extLst>
              <a:ext uri="{FF2B5EF4-FFF2-40B4-BE49-F238E27FC236}">
                <a16:creationId xmlns:a16="http://schemas.microsoft.com/office/drawing/2014/main" id="{2ABA40F7-EF89-3490-B652-426481C09E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3ED733-DF91-329F-77AC-998D3118D293}"/>
              </a:ext>
            </a:extLst>
          </p:cNvPr>
          <p:cNvSpPr>
            <a:spLocks noGrp="1"/>
          </p:cNvSpPr>
          <p:nvPr>
            <p:ph type="sldNum" sz="quarter" idx="12"/>
          </p:nvPr>
        </p:nvSpPr>
        <p:spPr/>
        <p:txBody>
          <a:bodyPr/>
          <a:lstStyle/>
          <a:p>
            <a:fld id="{E436DF08-7E53-463E-8CF3-BEF8E40D76CA}" type="slidenum">
              <a:rPr lang="en-US" smtClean="0"/>
              <a:t>‹#›</a:t>
            </a:fld>
            <a:endParaRPr lang="en-US"/>
          </a:p>
        </p:txBody>
      </p:sp>
    </p:spTree>
    <p:extLst>
      <p:ext uri="{BB962C8B-B14F-4D97-AF65-F5344CB8AC3E}">
        <p14:creationId xmlns:p14="http://schemas.microsoft.com/office/powerpoint/2010/main" val="1102957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E80C8-5DD8-FA2F-888C-99E09C4643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5C3B7D-87A8-9073-96E9-F2ADF5F9DD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72E843-1744-3103-3D12-A4D5E9A8FD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9D461C-37CA-A5DA-1112-D45F2D79458D}"/>
              </a:ext>
            </a:extLst>
          </p:cNvPr>
          <p:cNvSpPr>
            <a:spLocks noGrp="1"/>
          </p:cNvSpPr>
          <p:nvPr>
            <p:ph type="dt" sz="half" idx="10"/>
          </p:nvPr>
        </p:nvSpPr>
        <p:spPr/>
        <p:txBody>
          <a:bodyPr/>
          <a:lstStyle/>
          <a:p>
            <a:fld id="{E8AF8544-2004-415C-82C2-9DDB611A40C2}" type="datetimeFigureOut">
              <a:rPr lang="en-US" smtClean="0"/>
              <a:t>3/6/2024</a:t>
            </a:fld>
            <a:endParaRPr lang="en-US"/>
          </a:p>
        </p:txBody>
      </p:sp>
      <p:sp>
        <p:nvSpPr>
          <p:cNvPr id="6" name="Footer Placeholder 5">
            <a:extLst>
              <a:ext uri="{FF2B5EF4-FFF2-40B4-BE49-F238E27FC236}">
                <a16:creationId xmlns:a16="http://schemas.microsoft.com/office/drawing/2014/main" id="{C1CF67CA-9631-FED0-2D78-8E7BE302EC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05F45D-B694-FCD1-CFE9-1C08F1D0DE42}"/>
              </a:ext>
            </a:extLst>
          </p:cNvPr>
          <p:cNvSpPr>
            <a:spLocks noGrp="1"/>
          </p:cNvSpPr>
          <p:nvPr>
            <p:ph type="sldNum" sz="quarter" idx="12"/>
          </p:nvPr>
        </p:nvSpPr>
        <p:spPr/>
        <p:txBody>
          <a:bodyPr/>
          <a:lstStyle/>
          <a:p>
            <a:fld id="{E436DF08-7E53-463E-8CF3-BEF8E40D76CA}" type="slidenum">
              <a:rPr lang="en-US" smtClean="0"/>
              <a:t>‹#›</a:t>
            </a:fld>
            <a:endParaRPr lang="en-US"/>
          </a:p>
        </p:txBody>
      </p:sp>
    </p:spTree>
    <p:extLst>
      <p:ext uri="{BB962C8B-B14F-4D97-AF65-F5344CB8AC3E}">
        <p14:creationId xmlns:p14="http://schemas.microsoft.com/office/powerpoint/2010/main" val="3276796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D37BC-4CF5-9E2C-71C2-9928DEA7EA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C66D18-C81B-3069-3989-299B37F3AF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33A7AD-7514-A5C8-9D59-0E7331BB34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806318-5B44-70FA-49EE-BAE23BF4063A}"/>
              </a:ext>
            </a:extLst>
          </p:cNvPr>
          <p:cNvSpPr>
            <a:spLocks noGrp="1"/>
          </p:cNvSpPr>
          <p:nvPr>
            <p:ph type="dt" sz="half" idx="10"/>
          </p:nvPr>
        </p:nvSpPr>
        <p:spPr/>
        <p:txBody>
          <a:bodyPr/>
          <a:lstStyle/>
          <a:p>
            <a:fld id="{E8AF8544-2004-415C-82C2-9DDB611A40C2}" type="datetimeFigureOut">
              <a:rPr lang="en-US" smtClean="0"/>
              <a:t>3/6/2024</a:t>
            </a:fld>
            <a:endParaRPr lang="en-US"/>
          </a:p>
        </p:txBody>
      </p:sp>
      <p:sp>
        <p:nvSpPr>
          <p:cNvPr id="6" name="Footer Placeholder 5">
            <a:extLst>
              <a:ext uri="{FF2B5EF4-FFF2-40B4-BE49-F238E27FC236}">
                <a16:creationId xmlns:a16="http://schemas.microsoft.com/office/drawing/2014/main" id="{73F97817-F375-4270-7754-71D781F496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71CC41-1AED-0BF8-7166-42170D4538D4}"/>
              </a:ext>
            </a:extLst>
          </p:cNvPr>
          <p:cNvSpPr>
            <a:spLocks noGrp="1"/>
          </p:cNvSpPr>
          <p:nvPr>
            <p:ph type="sldNum" sz="quarter" idx="12"/>
          </p:nvPr>
        </p:nvSpPr>
        <p:spPr/>
        <p:txBody>
          <a:bodyPr/>
          <a:lstStyle/>
          <a:p>
            <a:fld id="{E436DF08-7E53-463E-8CF3-BEF8E40D76CA}" type="slidenum">
              <a:rPr lang="en-US" smtClean="0"/>
              <a:t>‹#›</a:t>
            </a:fld>
            <a:endParaRPr lang="en-US"/>
          </a:p>
        </p:txBody>
      </p:sp>
    </p:spTree>
    <p:extLst>
      <p:ext uri="{BB962C8B-B14F-4D97-AF65-F5344CB8AC3E}">
        <p14:creationId xmlns:p14="http://schemas.microsoft.com/office/powerpoint/2010/main" val="168570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4D6178-F1C3-1A6A-BFEF-2C745C901D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BE7BB8-27DB-46A4-2DD8-3B34EB0463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D2BAA7-7838-3DB0-27A9-8707FA5F7B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F8544-2004-415C-82C2-9DDB611A40C2}" type="datetimeFigureOut">
              <a:rPr lang="en-US" smtClean="0"/>
              <a:t>3/6/2024</a:t>
            </a:fld>
            <a:endParaRPr lang="en-US"/>
          </a:p>
        </p:txBody>
      </p:sp>
      <p:sp>
        <p:nvSpPr>
          <p:cNvPr id="5" name="Footer Placeholder 4">
            <a:extLst>
              <a:ext uri="{FF2B5EF4-FFF2-40B4-BE49-F238E27FC236}">
                <a16:creationId xmlns:a16="http://schemas.microsoft.com/office/drawing/2014/main" id="{C9449FEF-B29D-339E-DE21-6106F2934B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7E6F41-B1C6-1C34-C3D4-5EE2FE24B0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6DF08-7E53-463E-8CF3-BEF8E40D76CA}" type="slidenum">
              <a:rPr lang="en-US" smtClean="0"/>
              <a:t>‹#›</a:t>
            </a:fld>
            <a:endParaRPr lang="en-US"/>
          </a:p>
        </p:txBody>
      </p:sp>
    </p:spTree>
    <p:extLst>
      <p:ext uri="{BB962C8B-B14F-4D97-AF65-F5344CB8AC3E}">
        <p14:creationId xmlns:p14="http://schemas.microsoft.com/office/powerpoint/2010/main" val="2343300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90DE4-C1F6-E579-CA3E-FED5A9BF0558}"/>
              </a:ext>
            </a:extLst>
          </p:cNvPr>
          <p:cNvSpPr>
            <a:spLocks noGrp="1"/>
          </p:cNvSpPr>
          <p:nvPr>
            <p:ph type="ctrTitle"/>
          </p:nvPr>
        </p:nvSpPr>
        <p:spPr/>
        <p:txBody>
          <a:bodyPr/>
          <a:lstStyle/>
          <a:p>
            <a:r>
              <a:rPr lang="en-US" dirty="0"/>
              <a:t>Akwesasne Cultural Center</a:t>
            </a:r>
          </a:p>
        </p:txBody>
      </p:sp>
      <p:sp>
        <p:nvSpPr>
          <p:cNvPr id="3" name="Subtitle 2">
            <a:extLst>
              <a:ext uri="{FF2B5EF4-FFF2-40B4-BE49-F238E27FC236}">
                <a16:creationId xmlns:a16="http://schemas.microsoft.com/office/drawing/2014/main" id="{F8EC9501-342E-2518-8991-F3BCC1AE6C4B}"/>
              </a:ext>
            </a:extLst>
          </p:cNvPr>
          <p:cNvSpPr>
            <a:spLocks noGrp="1"/>
          </p:cNvSpPr>
          <p:nvPr>
            <p:ph type="subTitle" idx="1"/>
          </p:nvPr>
        </p:nvSpPr>
        <p:spPr/>
        <p:txBody>
          <a:bodyPr/>
          <a:lstStyle/>
          <a:p>
            <a:r>
              <a:rPr lang="en-US" dirty="0"/>
              <a:t>2023-2024 </a:t>
            </a:r>
          </a:p>
          <a:p>
            <a:r>
              <a:rPr lang="en-US" dirty="0"/>
              <a:t>State Aid Budget </a:t>
            </a:r>
          </a:p>
        </p:txBody>
      </p:sp>
    </p:spTree>
    <p:extLst>
      <p:ext uri="{BB962C8B-B14F-4D97-AF65-F5344CB8AC3E}">
        <p14:creationId xmlns:p14="http://schemas.microsoft.com/office/powerpoint/2010/main" val="638201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B4F5EB60-1EBC-DC38-599F-321A90DCE3AD}"/>
              </a:ext>
            </a:extLst>
          </p:cNvPr>
          <p:cNvGraphicFramePr>
            <a:graphicFrameLocks/>
          </p:cNvGraphicFramePr>
          <p:nvPr>
            <p:extLst>
              <p:ext uri="{D42A27DB-BD31-4B8C-83A1-F6EECF244321}">
                <p14:modId xmlns:p14="http://schemas.microsoft.com/office/powerpoint/2010/main" val="125114347"/>
              </p:ext>
            </p:extLst>
          </p:nvPr>
        </p:nvGraphicFramePr>
        <p:xfrm>
          <a:off x="2719638" y="1687511"/>
          <a:ext cx="6752723" cy="419020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E820E344-F3A0-4F80-40D2-046D156B49A3}"/>
              </a:ext>
            </a:extLst>
          </p:cNvPr>
          <p:cNvSpPr txBox="1"/>
          <p:nvPr/>
        </p:nvSpPr>
        <p:spPr>
          <a:xfrm>
            <a:off x="2719637" y="649300"/>
            <a:ext cx="6752723" cy="830997"/>
          </a:xfrm>
          <a:prstGeom prst="rect">
            <a:avLst/>
          </a:prstGeom>
          <a:noFill/>
        </p:spPr>
        <p:txBody>
          <a:bodyPr wrap="square">
            <a:spAutoFit/>
          </a:bodyPr>
          <a:lstStyle/>
          <a:p>
            <a:pPr algn="ctr"/>
            <a:r>
              <a:rPr lang="en-US" sz="2400" b="1" dirty="0"/>
              <a:t>Akwesasne Cultural Center</a:t>
            </a:r>
          </a:p>
          <a:p>
            <a:pPr algn="ctr"/>
            <a:r>
              <a:rPr lang="en-US" sz="2400" b="1" dirty="0"/>
              <a:t>FY 23 $321,528</a:t>
            </a:r>
          </a:p>
        </p:txBody>
      </p:sp>
    </p:spTree>
    <p:extLst>
      <p:ext uri="{BB962C8B-B14F-4D97-AF65-F5344CB8AC3E}">
        <p14:creationId xmlns:p14="http://schemas.microsoft.com/office/powerpoint/2010/main" val="2078945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C4CA1-A7CC-1C8F-4CE7-BB026F572EF6}"/>
              </a:ext>
            </a:extLst>
          </p:cNvPr>
          <p:cNvSpPr>
            <a:spLocks noGrp="1"/>
          </p:cNvSpPr>
          <p:nvPr>
            <p:ph type="title"/>
          </p:nvPr>
        </p:nvSpPr>
        <p:spPr/>
        <p:txBody>
          <a:bodyPr/>
          <a:lstStyle/>
          <a:p>
            <a:pPr algn="ctr"/>
            <a:r>
              <a:rPr lang="en-US" dirty="0"/>
              <a:t>Akwesasne Cultural Center</a:t>
            </a:r>
            <a:br>
              <a:rPr lang="en-US" dirty="0"/>
            </a:br>
            <a:r>
              <a:rPr lang="en-US" dirty="0"/>
              <a:t>How we serve the community</a:t>
            </a:r>
          </a:p>
        </p:txBody>
      </p:sp>
      <p:sp>
        <p:nvSpPr>
          <p:cNvPr id="3" name="Content Placeholder 2">
            <a:extLst>
              <a:ext uri="{FF2B5EF4-FFF2-40B4-BE49-F238E27FC236}">
                <a16:creationId xmlns:a16="http://schemas.microsoft.com/office/drawing/2014/main" id="{6111370E-0319-AFD9-807C-404A41CFB1F8}"/>
              </a:ext>
            </a:extLst>
          </p:cNvPr>
          <p:cNvSpPr>
            <a:spLocks noGrp="1"/>
          </p:cNvSpPr>
          <p:nvPr>
            <p:ph idx="1"/>
          </p:nvPr>
        </p:nvSpPr>
        <p:spPr/>
        <p:txBody>
          <a:bodyPr/>
          <a:lstStyle/>
          <a:p>
            <a:pPr marL="0" indent="0">
              <a:buNone/>
            </a:pPr>
            <a:r>
              <a:rPr lang="en-US" dirty="0"/>
              <a:t>The Akwesasne Cultural Center strives to be open for the </a:t>
            </a:r>
            <a:r>
              <a:rPr lang="en-US" dirty="0" smtClean="0"/>
              <a:t>community.</a:t>
            </a:r>
            <a:endParaRPr lang="en-US" dirty="0"/>
          </a:p>
          <a:p>
            <a:pPr lvl="1"/>
            <a:r>
              <a:rPr lang="en-US" dirty="0"/>
              <a:t>In 2023 we implemented a Monday through Friday 9am to 6pm weekday schedule.</a:t>
            </a:r>
          </a:p>
          <a:p>
            <a:pPr lvl="1"/>
            <a:r>
              <a:rPr lang="en-US" dirty="0"/>
              <a:t>We kept our traditional Saturday hours of 10am to 2pm.</a:t>
            </a:r>
          </a:p>
          <a:p>
            <a:pPr lvl="1"/>
            <a:r>
              <a:rPr lang="en-US" dirty="0"/>
              <a:t>We also tried </a:t>
            </a:r>
            <a:r>
              <a:rPr lang="en-US" dirty="0" smtClean="0"/>
              <a:t>our</a:t>
            </a:r>
            <a:r>
              <a:rPr lang="en-US" dirty="0" smtClean="0"/>
              <a:t> </a:t>
            </a:r>
            <a:r>
              <a:rPr lang="en-US" dirty="0"/>
              <a:t>best to advertise any closures </a:t>
            </a:r>
            <a:r>
              <a:rPr lang="en-US" dirty="0" smtClean="0"/>
              <a:t>for</a:t>
            </a:r>
            <a:r>
              <a:rPr lang="en-US" dirty="0" smtClean="0"/>
              <a:t> </a:t>
            </a:r>
            <a:r>
              <a:rPr lang="en-US" dirty="0"/>
              <a:t>holidays.</a:t>
            </a:r>
          </a:p>
          <a:p>
            <a:pPr lvl="1"/>
            <a:r>
              <a:rPr lang="en-US" dirty="0"/>
              <a:t>Using </a:t>
            </a:r>
            <a:r>
              <a:rPr lang="en-US" dirty="0" smtClean="0"/>
              <a:t>our</a:t>
            </a:r>
            <a:r>
              <a:rPr lang="en-US" dirty="0" smtClean="0"/>
              <a:t> </a:t>
            </a:r>
            <a:r>
              <a:rPr lang="en-US" dirty="0"/>
              <a:t>website, social media, and even the installation of an outside display case to better communicate to our community.</a:t>
            </a:r>
          </a:p>
        </p:txBody>
      </p:sp>
    </p:spTree>
    <p:extLst>
      <p:ext uri="{BB962C8B-B14F-4D97-AF65-F5344CB8AC3E}">
        <p14:creationId xmlns:p14="http://schemas.microsoft.com/office/powerpoint/2010/main" val="2937940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83FD-3D94-7AE8-B3E5-5A088C6250EA}"/>
              </a:ext>
            </a:extLst>
          </p:cNvPr>
          <p:cNvSpPr>
            <a:spLocks noGrp="1"/>
          </p:cNvSpPr>
          <p:nvPr>
            <p:ph type="title"/>
          </p:nvPr>
        </p:nvSpPr>
        <p:spPr/>
        <p:txBody>
          <a:bodyPr/>
          <a:lstStyle/>
          <a:p>
            <a:pPr algn="ctr"/>
            <a:r>
              <a:rPr lang="en-US" dirty="0"/>
              <a:t>Akwesasne Cultural Center</a:t>
            </a:r>
            <a:br>
              <a:rPr lang="en-US" dirty="0"/>
            </a:br>
            <a:r>
              <a:rPr lang="en-US" dirty="0"/>
              <a:t>How we serve the community</a:t>
            </a:r>
          </a:p>
        </p:txBody>
      </p:sp>
      <p:sp>
        <p:nvSpPr>
          <p:cNvPr id="3" name="Content Placeholder 2">
            <a:extLst>
              <a:ext uri="{FF2B5EF4-FFF2-40B4-BE49-F238E27FC236}">
                <a16:creationId xmlns:a16="http://schemas.microsoft.com/office/drawing/2014/main" id="{660BC2AE-0EAA-2B35-DA32-7313F5C3C5D3}"/>
              </a:ext>
            </a:extLst>
          </p:cNvPr>
          <p:cNvSpPr>
            <a:spLocks noGrp="1"/>
          </p:cNvSpPr>
          <p:nvPr>
            <p:ph idx="1"/>
          </p:nvPr>
        </p:nvSpPr>
        <p:spPr/>
        <p:txBody>
          <a:bodyPr/>
          <a:lstStyle/>
          <a:p>
            <a:pPr marL="0" indent="0" algn="ctr">
              <a:buNone/>
            </a:pPr>
            <a:r>
              <a:rPr lang="en-US" dirty="0"/>
              <a:t>More </a:t>
            </a:r>
            <a:r>
              <a:rPr lang="en-US" dirty="0" smtClean="0"/>
              <a:t>Programming </a:t>
            </a:r>
            <a:endParaRPr lang="en-US" dirty="0"/>
          </a:p>
          <a:p>
            <a:r>
              <a:rPr lang="en-US" dirty="0"/>
              <a:t>We continued our partnership with Salmon River Central School </a:t>
            </a:r>
            <a:r>
              <a:rPr lang="en-US" dirty="0" smtClean="0"/>
              <a:t>District </a:t>
            </a:r>
            <a:r>
              <a:rPr lang="en-US" dirty="0"/>
              <a:t>S</a:t>
            </a:r>
            <a:r>
              <a:rPr lang="en-US" dirty="0" smtClean="0"/>
              <a:t>ummer </a:t>
            </a:r>
            <a:r>
              <a:rPr lang="en-US" dirty="0"/>
              <a:t>food program and helped serve over 2,000 </a:t>
            </a:r>
            <a:r>
              <a:rPr lang="en-US" dirty="0" smtClean="0"/>
              <a:t>youth. </a:t>
            </a:r>
            <a:endParaRPr lang="en-US" dirty="0"/>
          </a:p>
          <a:p>
            <a:r>
              <a:rPr lang="en-US" dirty="0"/>
              <a:t>We opened our doors to community groups who were able to reach more of the community. </a:t>
            </a:r>
          </a:p>
          <a:p>
            <a:r>
              <a:rPr lang="en-US" dirty="0"/>
              <a:t>Programs like:</a:t>
            </a:r>
          </a:p>
          <a:p>
            <a:pPr lvl="3"/>
            <a:r>
              <a:rPr lang="en-US" dirty="0" err="1"/>
              <a:t>Iakwa'shatste</a:t>
            </a:r>
            <a:r>
              <a:rPr lang="en-US" dirty="0"/>
              <a:t> Youth Fitness</a:t>
            </a:r>
          </a:p>
          <a:p>
            <a:pPr lvl="3"/>
            <a:r>
              <a:rPr lang="en-US" dirty="0" err="1"/>
              <a:t>Onkwehonwe</a:t>
            </a:r>
            <a:r>
              <a:rPr lang="en-US" dirty="0"/>
              <a:t> Midwives Collective</a:t>
            </a:r>
          </a:p>
          <a:p>
            <a:pPr lvl="3"/>
            <a:r>
              <a:rPr lang="en-US" dirty="0" err="1"/>
              <a:t>Kahwatsiraién:ton</a:t>
            </a:r>
            <a:r>
              <a:rPr lang="en-US" dirty="0"/>
              <a:t> </a:t>
            </a:r>
          </a:p>
          <a:p>
            <a:pPr marL="1371600" lvl="3" indent="0">
              <a:buNone/>
            </a:pPr>
            <a:endParaRPr lang="en-US" dirty="0"/>
          </a:p>
          <a:p>
            <a:pPr marL="1371600" lvl="3" indent="0">
              <a:buNone/>
            </a:pPr>
            <a:endParaRPr lang="en-US" dirty="0"/>
          </a:p>
          <a:p>
            <a:pPr lvl="3"/>
            <a:endParaRPr lang="en-US" dirty="0"/>
          </a:p>
        </p:txBody>
      </p:sp>
    </p:spTree>
    <p:extLst>
      <p:ext uri="{BB962C8B-B14F-4D97-AF65-F5344CB8AC3E}">
        <p14:creationId xmlns:p14="http://schemas.microsoft.com/office/powerpoint/2010/main" val="2641895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DB00C-2D30-AD17-62B2-3971578CA3FC}"/>
              </a:ext>
            </a:extLst>
          </p:cNvPr>
          <p:cNvSpPr>
            <a:spLocks noGrp="1"/>
          </p:cNvSpPr>
          <p:nvPr>
            <p:ph type="title"/>
          </p:nvPr>
        </p:nvSpPr>
        <p:spPr/>
        <p:txBody>
          <a:bodyPr/>
          <a:lstStyle/>
          <a:p>
            <a:pPr algn="ctr"/>
            <a:r>
              <a:rPr lang="en-US" dirty="0"/>
              <a:t>Akwesasne Cultural Center</a:t>
            </a:r>
            <a:br>
              <a:rPr lang="en-US" dirty="0"/>
            </a:br>
            <a:r>
              <a:rPr lang="en-US" dirty="0"/>
              <a:t>How we serve the community</a:t>
            </a:r>
          </a:p>
        </p:txBody>
      </p:sp>
      <p:sp>
        <p:nvSpPr>
          <p:cNvPr id="3" name="Content Placeholder 2">
            <a:extLst>
              <a:ext uri="{FF2B5EF4-FFF2-40B4-BE49-F238E27FC236}">
                <a16:creationId xmlns:a16="http://schemas.microsoft.com/office/drawing/2014/main" id="{D15C0463-F79D-B089-FE36-204B4D1C1A2E}"/>
              </a:ext>
            </a:extLst>
          </p:cNvPr>
          <p:cNvSpPr>
            <a:spLocks noGrp="1"/>
          </p:cNvSpPr>
          <p:nvPr>
            <p:ph idx="1"/>
          </p:nvPr>
        </p:nvSpPr>
        <p:spPr/>
        <p:txBody>
          <a:bodyPr/>
          <a:lstStyle/>
          <a:p>
            <a:pPr marL="0" indent="0" algn="ctr">
              <a:buNone/>
            </a:pPr>
            <a:r>
              <a:rPr lang="en-US" dirty="0" smtClean="0"/>
              <a:t>Programming </a:t>
            </a:r>
            <a:r>
              <a:rPr lang="en-US" dirty="0"/>
              <a:t>and Events</a:t>
            </a:r>
          </a:p>
          <a:p>
            <a:r>
              <a:rPr lang="en-US" dirty="0"/>
              <a:t>Cultural Restoration </a:t>
            </a:r>
            <a:r>
              <a:rPr lang="en-US" dirty="0" smtClean="0"/>
              <a:t>Classes</a:t>
            </a:r>
            <a:endParaRPr lang="en-US" dirty="0"/>
          </a:p>
          <a:p>
            <a:r>
              <a:rPr lang="en-US" dirty="0"/>
              <a:t>Teddy Bear Picnic</a:t>
            </a:r>
          </a:p>
          <a:p>
            <a:r>
              <a:rPr lang="en-US" dirty="0"/>
              <a:t>Sweet Treat Summer Reading </a:t>
            </a:r>
            <a:r>
              <a:rPr lang="en-US" dirty="0" smtClean="0"/>
              <a:t>Program </a:t>
            </a:r>
            <a:r>
              <a:rPr lang="en-US" dirty="0"/>
              <a:t>– </a:t>
            </a:r>
            <a:r>
              <a:rPr lang="en-US" dirty="0" err="1"/>
              <a:t>Nia:wen</a:t>
            </a:r>
            <a:r>
              <a:rPr lang="en-US" dirty="0"/>
              <a:t> Twin Leaf!!!</a:t>
            </a:r>
          </a:p>
          <a:p>
            <a:r>
              <a:rPr lang="en-US" dirty="0"/>
              <a:t>Dungeon and Dragon Teen and Adult </a:t>
            </a:r>
            <a:r>
              <a:rPr lang="en-US" dirty="0" smtClean="0"/>
              <a:t>Groups </a:t>
            </a:r>
            <a:endParaRPr lang="en-US" dirty="0"/>
          </a:p>
          <a:p>
            <a:r>
              <a:rPr lang="en-US" dirty="0"/>
              <a:t>Community Craft Night </a:t>
            </a:r>
          </a:p>
          <a:p>
            <a:r>
              <a:rPr lang="en-US" dirty="0" smtClean="0"/>
              <a:t>Two-Day </a:t>
            </a:r>
            <a:r>
              <a:rPr lang="en-US" dirty="0"/>
              <a:t>Basket Festival </a:t>
            </a:r>
          </a:p>
          <a:p>
            <a:endParaRPr lang="en-US" dirty="0"/>
          </a:p>
        </p:txBody>
      </p:sp>
    </p:spTree>
    <p:extLst>
      <p:ext uri="{BB962C8B-B14F-4D97-AF65-F5344CB8AC3E}">
        <p14:creationId xmlns:p14="http://schemas.microsoft.com/office/powerpoint/2010/main" val="3980067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08D6-0278-1578-9794-925120A71FF2}"/>
              </a:ext>
            </a:extLst>
          </p:cNvPr>
          <p:cNvSpPr>
            <a:spLocks noGrp="1"/>
          </p:cNvSpPr>
          <p:nvPr>
            <p:ph type="title"/>
          </p:nvPr>
        </p:nvSpPr>
        <p:spPr/>
        <p:txBody>
          <a:bodyPr/>
          <a:lstStyle/>
          <a:p>
            <a:pPr algn="ctr"/>
            <a:r>
              <a:rPr lang="en-US" dirty="0"/>
              <a:t>Akwesasne Cultural Center</a:t>
            </a:r>
            <a:br>
              <a:rPr lang="en-US" dirty="0"/>
            </a:br>
            <a:r>
              <a:rPr lang="en-US" dirty="0"/>
              <a:t>How we serve the community</a:t>
            </a:r>
          </a:p>
        </p:txBody>
      </p:sp>
      <p:sp>
        <p:nvSpPr>
          <p:cNvPr id="3" name="Content Placeholder 2">
            <a:extLst>
              <a:ext uri="{FF2B5EF4-FFF2-40B4-BE49-F238E27FC236}">
                <a16:creationId xmlns:a16="http://schemas.microsoft.com/office/drawing/2014/main" id="{40CC923B-4287-189F-9790-57827DC44ACD}"/>
              </a:ext>
            </a:extLst>
          </p:cNvPr>
          <p:cNvSpPr>
            <a:spLocks noGrp="1"/>
          </p:cNvSpPr>
          <p:nvPr>
            <p:ph idx="1"/>
          </p:nvPr>
        </p:nvSpPr>
        <p:spPr/>
        <p:txBody>
          <a:bodyPr/>
          <a:lstStyle/>
          <a:p>
            <a:pPr marL="0" indent="0">
              <a:buNone/>
            </a:pPr>
            <a:r>
              <a:rPr lang="en-US" dirty="0"/>
              <a:t>Our goal is to build on every prior year.  We want to further engage all community members with educational and </a:t>
            </a:r>
            <a:r>
              <a:rPr lang="en-US"/>
              <a:t>important </a:t>
            </a:r>
            <a:r>
              <a:rPr lang="en-US" smtClean="0"/>
              <a:t>programming</a:t>
            </a:r>
            <a:r>
              <a:rPr lang="en-US" dirty="0"/>
              <a:t>. We hope as the community you are proud to call us your library.  So please feel free to come back in 2024 for another exciting and fun year, here at the Akwesasne Cultural Center.  </a:t>
            </a:r>
          </a:p>
        </p:txBody>
      </p:sp>
    </p:spTree>
    <p:extLst>
      <p:ext uri="{BB962C8B-B14F-4D97-AF65-F5344CB8AC3E}">
        <p14:creationId xmlns:p14="http://schemas.microsoft.com/office/powerpoint/2010/main" val="7819539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271</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Akwesasne Cultural Center</vt:lpstr>
      <vt:lpstr>PowerPoint Presentation</vt:lpstr>
      <vt:lpstr>Akwesasne Cultural Center How we serve the community</vt:lpstr>
      <vt:lpstr>Akwesasne Cultural Center How we serve the community</vt:lpstr>
      <vt:lpstr>Akwesasne Cultural Center How we serve the community</vt:lpstr>
      <vt:lpstr>Akwesasne Cultural Center How we serve the community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Akwesasne Cultural Center</dc:title>
  <dc:creator>Justin Cree</dc:creator>
  <cp:lastModifiedBy>Melissa Cree</cp:lastModifiedBy>
  <cp:revision>7</cp:revision>
  <dcterms:created xsi:type="dcterms:W3CDTF">2024-03-06T18:22:37Z</dcterms:created>
  <dcterms:modified xsi:type="dcterms:W3CDTF">2024-03-06T19:40:03Z</dcterms:modified>
</cp:coreProperties>
</file>